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290" r:id="rId2"/>
    <p:sldId id="280" r:id="rId3"/>
    <p:sldId id="322" r:id="rId4"/>
    <p:sldId id="323" r:id="rId5"/>
    <p:sldId id="270" r:id="rId6"/>
    <p:sldId id="263" r:id="rId7"/>
    <p:sldId id="324" r:id="rId8"/>
    <p:sldId id="304" r:id="rId9"/>
    <p:sldId id="293" r:id="rId10"/>
    <p:sldId id="305" r:id="rId11"/>
    <p:sldId id="317" r:id="rId12"/>
    <p:sldId id="314" r:id="rId13"/>
    <p:sldId id="315" r:id="rId14"/>
    <p:sldId id="306" r:id="rId15"/>
    <p:sldId id="319" r:id="rId16"/>
    <p:sldId id="320" r:id="rId17"/>
    <p:sldId id="321" r:id="rId18"/>
    <p:sldId id="261" r:id="rId19"/>
    <p:sldId id="281" r:id="rId20"/>
    <p:sldId id="318" r:id="rId21"/>
  </p:sldIdLst>
  <p:sldSz cx="12192000" cy="6858000"/>
  <p:notesSz cx="7099300" cy="102346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559" autoAdjust="0"/>
    <p:restoredTop sz="94660"/>
  </p:normalViewPr>
  <p:slideViewPr>
    <p:cSldViewPr snapToGrid="0">
      <p:cViewPr varScale="1">
        <p:scale>
          <a:sx n="83" d="100"/>
          <a:sy n="83" d="100"/>
        </p:scale>
        <p:origin x="408" y="9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1138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08CDC9-85D4-4503-A1C1-C4A7D08CE495}" type="datetimeFigureOut">
              <a:rPr lang="en-AU" smtClean="0"/>
              <a:t>6/11/2019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1138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5FFA11-8017-47B8-A9A2-068FE447A80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7912909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138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70C2CA-8CD8-4E53-B48B-9CD0A43FF074}" type="datetimeFigureOut">
              <a:rPr lang="en-AU" smtClean="0"/>
              <a:t>6/11/2019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613" y="4926013"/>
            <a:ext cx="5680075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138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23264A-1F6A-4362-BF28-DE762C0DF94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841116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14B68C-AC06-4252-8C4B-8115CD7B67F2}" type="slidenum">
              <a:rPr lang="en-AU" smtClean="0"/>
              <a:t>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497292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23264A-1F6A-4362-BF28-DE762C0DF942}" type="slidenum">
              <a:rPr lang="en-AU" smtClean="0"/>
              <a:t>13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784065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23264A-1F6A-4362-BF28-DE762C0DF942}" type="slidenum">
              <a:rPr lang="en-AU" smtClean="0"/>
              <a:t>14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115638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23264A-1F6A-4362-BF28-DE762C0DF942}" type="slidenum">
              <a:rPr lang="en-AU" smtClean="0"/>
              <a:t>15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537535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23264A-1F6A-4362-BF28-DE762C0DF942}" type="slidenum">
              <a:rPr lang="en-AU" smtClean="0"/>
              <a:t>16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397277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23264A-1F6A-4362-BF28-DE762C0DF942}" type="slidenum">
              <a:rPr lang="en-AU" smtClean="0"/>
              <a:t>17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949280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23264A-1F6A-4362-BF28-DE762C0DF942}" type="slidenum">
              <a:rPr lang="en-AU" smtClean="0"/>
              <a:t>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196349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23264A-1F6A-4362-BF28-DE762C0DF942}" type="slidenum">
              <a:rPr lang="en-AU" smtClean="0"/>
              <a:t>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139351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23264A-1F6A-4362-BF28-DE762C0DF942}" type="slidenum">
              <a:rPr lang="en-AU" smtClean="0"/>
              <a:t>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802843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23264A-1F6A-4362-BF28-DE762C0DF942}" type="slidenum">
              <a:rPr lang="en-AU" smtClean="0"/>
              <a:t>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421579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23264A-1F6A-4362-BF28-DE762C0DF942}" type="slidenum">
              <a:rPr lang="en-AU" smtClean="0"/>
              <a:t>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658033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23264A-1F6A-4362-BF28-DE762C0DF942}" type="slidenum">
              <a:rPr lang="en-AU" smtClean="0"/>
              <a:t>10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480212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23264A-1F6A-4362-BF28-DE762C0DF942}" type="slidenum">
              <a:rPr lang="en-AU" smtClean="0"/>
              <a:t>11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345558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23264A-1F6A-4362-BF28-DE762C0DF942}" type="slidenum">
              <a:rPr lang="en-AU" smtClean="0"/>
              <a:t>12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525879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6/11/2019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386285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6/11/2019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963337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6/11/2019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83018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6/11/2019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907468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6/11/2019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216318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6/11/2019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442873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6/11/2019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145334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6/11/2019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312844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6/11/2019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532388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6/11/2019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51689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6/11/2019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344683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F726FA-289A-47A4-9DB2-36250D803CC9}" type="datetimeFigureOut">
              <a:rPr lang="en-AU" smtClean="0"/>
              <a:t>6/11/2019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26B6D5-E49B-468D-A565-A6E4E9BB07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06294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2429041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Daily Review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xmlns="" id="{7F92BBE8-C137-474F-972A-B52681EB261E}"/>
              </a:ext>
            </a:extLst>
          </p:cNvPr>
          <p:cNvSpPr txBox="1">
            <a:spLocks/>
          </p:cNvSpPr>
          <p:nvPr/>
        </p:nvSpPr>
        <p:spPr>
          <a:xfrm>
            <a:off x="231370" y="777310"/>
            <a:ext cx="11533092" cy="56343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 b="1" dirty="0"/>
              <a:t>Days and Years</a:t>
            </a:r>
          </a:p>
          <a:p>
            <a:pPr marL="0" indent="0">
              <a:buNone/>
            </a:pPr>
            <a:r>
              <a:rPr lang="en-AU" dirty="0"/>
              <a:t>The Earth takes 365.25 days to orbit the Sun and takes 24 hours to complete one rotation.</a:t>
            </a:r>
          </a:p>
          <a:p>
            <a:pPr marL="0" indent="0">
              <a:buNone/>
            </a:pPr>
            <a:endParaRPr lang="en-AU" dirty="0"/>
          </a:p>
          <a:p>
            <a:r>
              <a:rPr lang="en-AU" dirty="0"/>
              <a:t>What is the definition of a year for a planet?</a:t>
            </a:r>
            <a:br>
              <a:rPr lang="en-AU" dirty="0"/>
            </a:br>
            <a:endParaRPr lang="en-AU" dirty="0"/>
          </a:p>
          <a:p>
            <a:r>
              <a:rPr lang="en-AU" dirty="0"/>
              <a:t>How is a rotation different to an orbit?</a:t>
            </a:r>
            <a:br>
              <a:rPr lang="en-AU" dirty="0"/>
            </a:br>
            <a:endParaRPr lang="en-AU" dirty="0"/>
          </a:p>
          <a:p>
            <a:r>
              <a:rPr lang="en-AU" dirty="0"/>
              <a:t>Why do we have to add an extra day onto the calendar every four years?</a:t>
            </a:r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endParaRPr lang="en-AU" sz="1800" b="1" dirty="0"/>
          </a:p>
          <a:p>
            <a:endParaRPr lang="en-AU" sz="1800" dirty="0"/>
          </a:p>
        </p:txBody>
      </p:sp>
    </p:spTree>
    <p:extLst>
      <p:ext uri="{BB962C8B-B14F-4D97-AF65-F5344CB8AC3E}">
        <p14:creationId xmlns:p14="http://schemas.microsoft.com/office/powerpoint/2010/main" val="1853348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4023093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Concept Development</a:t>
            </a:r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2059494"/>
              </p:ext>
            </p:extLst>
          </p:nvPr>
        </p:nvGraphicFramePr>
        <p:xfrm>
          <a:off x="9514800" y="68400"/>
          <a:ext cx="2605964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How is a high tide formed?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9948410"/>
              </p:ext>
            </p:extLst>
          </p:nvPr>
        </p:nvGraphicFramePr>
        <p:xfrm>
          <a:off x="9514800" y="1172813"/>
          <a:ext cx="2605964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AU" dirty="0"/>
                        <a:t>CFU 2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How is a low tide formed</a:t>
                      </a:r>
                      <a:r>
                        <a:rPr lang="en-AU" baseline="0" dirty="0"/>
                        <a:t>?</a:t>
                      </a:r>
                      <a:endParaRPr lang="en-AU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6" name="Content Placeholder 2">
            <a:extLst>
              <a:ext uri="{FF2B5EF4-FFF2-40B4-BE49-F238E27FC236}">
                <a16:creationId xmlns:a16="http://schemas.microsoft.com/office/drawing/2014/main" xmlns="" id="{7F92BBE8-C137-474F-972A-B52681EB26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9654" y="844406"/>
            <a:ext cx="8438805" cy="454891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b="1" dirty="0"/>
              <a:t>How tides form</a:t>
            </a:r>
          </a:p>
          <a:p>
            <a:r>
              <a:rPr lang="en-AU" dirty="0"/>
              <a:t>While this is happening, the Earth is rotating.</a:t>
            </a:r>
          </a:p>
          <a:p>
            <a:r>
              <a:rPr lang="en-AU" dirty="0"/>
              <a:t>As the land at the beach turns towards the water </a:t>
            </a:r>
            <a:r>
              <a:rPr lang="en-AU" dirty="0" smtClean="0"/>
              <a:t>bulge, </a:t>
            </a:r>
            <a:r>
              <a:rPr lang="en-AU" dirty="0"/>
              <a:t>a high tide occurs.</a:t>
            </a:r>
          </a:p>
          <a:p>
            <a:r>
              <a:rPr lang="en-AU" dirty="0"/>
              <a:t>When the land turns away from the water </a:t>
            </a:r>
            <a:r>
              <a:rPr lang="en-AU" dirty="0" smtClean="0"/>
              <a:t>bulge, </a:t>
            </a:r>
            <a:r>
              <a:rPr lang="en-AU" dirty="0"/>
              <a:t>a low tide occurs.</a:t>
            </a:r>
          </a:p>
          <a:p>
            <a:r>
              <a:rPr lang="en-AU" dirty="0"/>
              <a:t>The rotation of the Earth causes two </a:t>
            </a:r>
            <a:br>
              <a:rPr lang="en-AU" dirty="0"/>
            </a:br>
            <a:r>
              <a:rPr lang="en-AU" dirty="0"/>
              <a:t>high tides each day, which are about </a:t>
            </a:r>
            <a:br>
              <a:rPr lang="en-AU" dirty="0"/>
            </a:br>
            <a:r>
              <a:rPr lang="en-AU" dirty="0"/>
              <a:t>12 hours and 25 minutes apart.</a:t>
            </a:r>
          </a:p>
          <a:p>
            <a:endParaRPr lang="en-AU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4343" y="3357346"/>
            <a:ext cx="5506421" cy="3432254"/>
          </a:xfrm>
          <a:prstGeom prst="rect">
            <a:avLst/>
          </a:prstGeom>
        </p:spPr>
      </p:pic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7796246"/>
              </p:ext>
            </p:extLst>
          </p:nvPr>
        </p:nvGraphicFramePr>
        <p:xfrm>
          <a:off x="9514800" y="2277226"/>
          <a:ext cx="2605964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AU" dirty="0"/>
                        <a:t>CFU 3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How far apart would 2 low tides be?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97132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3310182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Skill Development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32384" y="857263"/>
            <a:ext cx="1083635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200" dirty="0"/>
              <a:t>Collect a copy of the graphic organiser from your teacher.</a:t>
            </a:r>
          </a:p>
          <a:p>
            <a:r>
              <a:rPr lang="en-AU" sz="3200" dirty="0"/>
              <a:t>We will use the information from the following two slides to complete it.</a:t>
            </a:r>
          </a:p>
        </p:txBody>
      </p:sp>
    </p:spTree>
    <p:extLst>
      <p:ext uri="{BB962C8B-B14F-4D97-AF65-F5344CB8AC3E}">
        <p14:creationId xmlns:p14="http://schemas.microsoft.com/office/powerpoint/2010/main" val="2740336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4023093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Concept Development</a:t>
            </a:r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2195174"/>
              </p:ext>
            </p:extLst>
          </p:nvPr>
        </p:nvGraphicFramePr>
        <p:xfrm>
          <a:off x="9514800" y="68400"/>
          <a:ext cx="2605964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When do spring tides occur</a:t>
                      </a:r>
                      <a:r>
                        <a:rPr lang="en-AU" baseline="0" dirty="0"/>
                        <a:t>?</a:t>
                      </a:r>
                      <a:endParaRPr lang="en-AU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2889520"/>
              </p:ext>
            </p:extLst>
          </p:nvPr>
        </p:nvGraphicFramePr>
        <p:xfrm>
          <a:off x="9514800" y="1155373"/>
          <a:ext cx="2605964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AU" dirty="0"/>
                        <a:t>CFU 2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What causes a spring tide</a:t>
                      </a:r>
                      <a:r>
                        <a:rPr lang="en-AU" baseline="0" dirty="0"/>
                        <a:t>?</a:t>
                      </a:r>
                      <a:endParaRPr lang="en-AU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6" name="Content Placeholder 2">
            <a:extLst>
              <a:ext uri="{FF2B5EF4-FFF2-40B4-BE49-F238E27FC236}">
                <a16:creationId xmlns:a16="http://schemas.microsoft.com/office/drawing/2014/main" xmlns="" id="{7F92BBE8-C137-474F-972A-B52681EB26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9654" y="844407"/>
            <a:ext cx="8438805" cy="33089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b="1" dirty="0"/>
              <a:t>Spring tides</a:t>
            </a:r>
          </a:p>
          <a:p>
            <a:pPr marL="514350" indent="-514350">
              <a:buFont typeface="+mj-lt"/>
              <a:buAutoNum type="arabicPeriod"/>
            </a:pPr>
            <a:r>
              <a:rPr lang="en-AU" b="1" dirty="0" smtClean="0"/>
              <a:t>Larger</a:t>
            </a:r>
            <a:r>
              <a:rPr lang="en-AU" dirty="0" smtClean="0"/>
              <a:t> spring </a:t>
            </a:r>
            <a:r>
              <a:rPr lang="en-AU" dirty="0"/>
              <a:t>tides occur when the Sun, Moon and Earth are aligned.</a:t>
            </a:r>
          </a:p>
          <a:p>
            <a:pPr marL="514350" indent="-514350">
              <a:buFont typeface="+mj-lt"/>
              <a:buAutoNum type="arabicPeriod"/>
            </a:pPr>
            <a:r>
              <a:rPr lang="en-AU" dirty="0"/>
              <a:t>The combined pulls of the Sun and Moon cause very high tides in some parts of the Earth.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t="61476"/>
          <a:stretch/>
        </p:blipFill>
        <p:spPr>
          <a:xfrm>
            <a:off x="3305394" y="3478018"/>
            <a:ext cx="6664344" cy="2878092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xmlns="" id="{B533E177-3E0A-486F-85EA-56688BECF4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1081708"/>
              </p:ext>
            </p:extLst>
          </p:nvPr>
        </p:nvGraphicFramePr>
        <p:xfrm>
          <a:off x="9514800" y="2242346"/>
          <a:ext cx="2605964" cy="12801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AU" dirty="0"/>
                        <a:t>CFU 3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True or false: spring tides only happen during spring.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70117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4023093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Concept Development</a:t>
            </a:r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4939442"/>
              </p:ext>
            </p:extLst>
          </p:nvPr>
        </p:nvGraphicFramePr>
        <p:xfrm>
          <a:off x="9514800" y="68400"/>
          <a:ext cx="2605964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When do neap tides occur?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8441171"/>
              </p:ext>
            </p:extLst>
          </p:nvPr>
        </p:nvGraphicFramePr>
        <p:xfrm>
          <a:off x="9514800" y="1207099"/>
          <a:ext cx="2605964" cy="7366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AU" dirty="0"/>
                        <a:t>CFU 2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/>
                        <a:t>What causes a neap tide?</a:t>
                      </a:r>
                      <a:endParaRPr lang="en-AU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6" name="Content Placeholder 2">
            <a:extLst>
              <a:ext uri="{FF2B5EF4-FFF2-40B4-BE49-F238E27FC236}">
                <a16:creationId xmlns:a16="http://schemas.microsoft.com/office/drawing/2014/main" xmlns="" id="{7F92BBE8-C137-474F-972A-B52681EB26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9654" y="844407"/>
            <a:ext cx="8438805" cy="33089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b="1" dirty="0"/>
              <a:t>Neap tides</a:t>
            </a:r>
          </a:p>
          <a:p>
            <a:pPr marL="514350" indent="-514350">
              <a:buFont typeface="+mj-lt"/>
              <a:buAutoNum type="arabicPeriod"/>
            </a:pPr>
            <a:r>
              <a:rPr lang="en-AU" b="1" dirty="0"/>
              <a:t>Smaller</a:t>
            </a:r>
            <a:r>
              <a:rPr lang="en-AU" dirty="0"/>
              <a:t> neap tides occur during the Moon’s quarter phase.</a:t>
            </a:r>
          </a:p>
          <a:p>
            <a:pPr marL="514350" indent="-514350">
              <a:buFont typeface="+mj-lt"/>
              <a:buAutoNum type="arabicPeriod"/>
            </a:pPr>
            <a:r>
              <a:rPr lang="en-AU" dirty="0"/>
              <a:t>At these times, the Sun and Moon are at right angles to Earth, causing the tides to be pulled in both directions at once.</a:t>
            </a:r>
          </a:p>
          <a:p>
            <a:endParaRPr lang="en-AU" dirty="0"/>
          </a:p>
        </p:txBody>
      </p:sp>
      <p:pic>
        <p:nvPicPr>
          <p:cNvPr id="8" name="Picture 7" descr="L:\1. Publishing and Editorial\1. Product\Oxford Science\Oxford Science 7\3. Extras\4. Answers\Artwork\4. Final jpgs\WS0807_00883.jpg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143"/>
          <a:stretch/>
        </p:blipFill>
        <p:spPr bwMode="auto">
          <a:xfrm>
            <a:off x="5141704" y="3200400"/>
            <a:ext cx="5676078" cy="3657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11327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6275967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Skill Development / Guided Practice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3902590"/>
              </p:ext>
            </p:extLst>
          </p:nvPr>
        </p:nvGraphicFramePr>
        <p:xfrm>
          <a:off x="512405" y="916888"/>
          <a:ext cx="4396874" cy="21031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439687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Describing tides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42900" indent="-342900">
                        <a:buAutoNum type="arabicPeriod"/>
                      </a:pPr>
                      <a:r>
                        <a:rPr lang="en-AU" baseline="0" dirty="0"/>
                        <a:t>Are the Sun, Moon and Earth aligned (in a straight line)?</a:t>
                      </a:r>
                      <a:br>
                        <a:rPr lang="en-AU" baseline="0" dirty="0"/>
                      </a:br>
                      <a:r>
                        <a:rPr lang="en-AU" baseline="0" dirty="0"/>
                        <a:t>Yes = Spring tide</a:t>
                      </a:r>
                      <a:br>
                        <a:rPr lang="en-AU" baseline="0" dirty="0"/>
                      </a:br>
                      <a:r>
                        <a:rPr lang="en-AU" baseline="0" dirty="0"/>
                        <a:t>No = Neap tide</a:t>
                      </a:r>
                    </a:p>
                    <a:p>
                      <a:pPr marL="342900" indent="-342900">
                        <a:buAutoNum type="arabicPeriod"/>
                      </a:pPr>
                      <a:r>
                        <a:rPr lang="en-AU" baseline="0" dirty="0"/>
                        <a:t>Name the tide and describe the arrangement of the Sun / Moon / Earth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512405" y="3034407"/>
            <a:ext cx="72114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200" dirty="0"/>
              <a:t>Describe the tide in the diagram.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12405" y="4499154"/>
            <a:ext cx="702452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200" dirty="0">
                <a:solidFill>
                  <a:srgbClr val="00B050"/>
                </a:solidFill>
              </a:rPr>
              <a:t>This is a neap tide because the Moon and the Sun are at a right angle to the Earth, causing a smaller tide.</a:t>
            </a:r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8806687"/>
              </p:ext>
            </p:extLst>
          </p:nvPr>
        </p:nvGraphicFramePr>
        <p:xfrm>
          <a:off x="9453016" y="219499"/>
          <a:ext cx="2605964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/>
                        <a:t>Are the Sun, Moon and Earth all in a straight line?</a:t>
                      </a:r>
                      <a:endParaRPr lang="en-AU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8736555"/>
              </p:ext>
            </p:extLst>
          </p:nvPr>
        </p:nvGraphicFramePr>
        <p:xfrm>
          <a:off x="9453016" y="1398841"/>
          <a:ext cx="2605964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2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Which type of tide is this, and why</a:t>
                      </a:r>
                      <a:r>
                        <a:rPr lang="en-AU" baseline="0" dirty="0"/>
                        <a:t>?</a:t>
                      </a:r>
                      <a:endParaRPr lang="en-AU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6332" y="2808116"/>
            <a:ext cx="4311147" cy="2024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262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12405" y="3034407"/>
            <a:ext cx="72114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200" dirty="0"/>
              <a:t>Describe the tide in the diagram.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12405" y="4499154"/>
            <a:ext cx="702452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200" dirty="0">
                <a:solidFill>
                  <a:srgbClr val="00B050"/>
                </a:solidFill>
              </a:rPr>
              <a:t>This is a spring tide because the Sun, Moon and Earth are aligned, causing a larger tide.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28231" t="33797" b="25353"/>
          <a:stretch/>
        </p:blipFill>
        <p:spPr>
          <a:xfrm>
            <a:off x="6838836" y="2779861"/>
            <a:ext cx="5359856" cy="223564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F269F79A-A48B-41C3-977F-862068516376}"/>
              </a:ext>
            </a:extLst>
          </p:cNvPr>
          <p:cNvSpPr txBox="1"/>
          <p:nvPr/>
        </p:nvSpPr>
        <p:spPr>
          <a:xfrm>
            <a:off x="0" y="0"/>
            <a:ext cx="6275967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Skill Development / Guided Practice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xmlns="" id="{123869F3-5FBE-4339-989C-2781C8EDE1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3056359"/>
              </p:ext>
            </p:extLst>
          </p:nvPr>
        </p:nvGraphicFramePr>
        <p:xfrm>
          <a:off x="512405" y="916888"/>
          <a:ext cx="4396874" cy="21031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439687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Describing tides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42900" indent="-342900">
                        <a:buAutoNum type="arabicPeriod"/>
                      </a:pPr>
                      <a:r>
                        <a:rPr lang="en-AU" baseline="0" dirty="0"/>
                        <a:t>Are the Sun, Moon and Earth aligned (in a straight line)?</a:t>
                      </a:r>
                      <a:br>
                        <a:rPr lang="en-AU" baseline="0" dirty="0"/>
                      </a:br>
                      <a:r>
                        <a:rPr lang="en-AU" baseline="0" dirty="0"/>
                        <a:t>Yes = Spring tide</a:t>
                      </a:r>
                      <a:br>
                        <a:rPr lang="en-AU" baseline="0" dirty="0"/>
                      </a:br>
                      <a:r>
                        <a:rPr lang="en-AU" baseline="0" dirty="0"/>
                        <a:t>No = Neap tide</a:t>
                      </a:r>
                    </a:p>
                    <a:p>
                      <a:pPr marL="342900" indent="-342900">
                        <a:buAutoNum type="arabicPeriod"/>
                      </a:pPr>
                      <a:r>
                        <a:rPr lang="en-AU" baseline="0" dirty="0"/>
                        <a:t>Name the tide and describe the arrangement of the Sun / Moon / Earth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xmlns="" id="{9F8CCCB1-8E03-43CC-95F1-6B8B631A35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6034511"/>
              </p:ext>
            </p:extLst>
          </p:nvPr>
        </p:nvGraphicFramePr>
        <p:xfrm>
          <a:off x="9453016" y="219499"/>
          <a:ext cx="2605964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/>
                        <a:t>Are the Sun, Moon and Earth all in a straight line?</a:t>
                      </a:r>
                      <a:endParaRPr lang="en-AU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xmlns="" id="{84A9082D-0573-40F1-A0A2-9C1369D55A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6731558"/>
              </p:ext>
            </p:extLst>
          </p:nvPr>
        </p:nvGraphicFramePr>
        <p:xfrm>
          <a:off x="9453016" y="1398841"/>
          <a:ext cx="2605964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2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Which type of tide is this, and why</a:t>
                      </a:r>
                      <a:r>
                        <a:rPr lang="en-AU" baseline="0" dirty="0"/>
                        <a:t>?</a:t>
                      </a:r>
                      <a:endParaRPr lang="en-AU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74783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12405" y="3034407"/>
            <a:ext cx="72114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200" dirty="0"/>
              <a:t>Describe the tide in the diagram.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r="12651" b="15536"/>
          <a:stretch/>
        </p:blipFill>
        <p:spPr>
          <a:xfrm>
            <a:off x="7040881" y="2916847"/>
            <a:ext cx="4966780" cy="288165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ED6FFDE0-89A5-4D66-99C5-2293CCE7E4A4}"/>
              </a:ext>
            </a:extLst>
          </p:cNvPr>
          <p:cNvSpPr txBox="1"/>
          <p:nvPr/>
        </p:nvSpPr>
        <p:spPr>
          <a:xfrm>
            <a:off x="0" y="0"/>
            <a:ext cx="6275967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Skill Development / Guided Practice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xmlns="" id="{18E2627B-1889-4713-8A20-15F1A5E4DD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232861"/>
              </p:ext>
            </p:extLst>
          </p:nvPr>
        </p:nvGraphicFramePr>
        <p:xfrm>
          <a:off x="512405" y="916888"/>
          <a:ext cx="4396874" cy="21031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439687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Describing tides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42900" indent="-342900">
                        <a:buAutoNum type="arabicPeriod"/>
                      </a:pPr>
                      <a:r>
                        <a:rPr lang="en-AU" baseline="0" dirty="0"/>
                        <a:t>Are the Sun, Moon and Earth aligned (in a straight line)?</a:t>
                      </a:r>
                      <a:br>
                        <a:rPr lang="en-AU" baseline="0" dirty="0"/>
                      </a:br>
                      <a:r>
                        <a:rPr lang="en-AU" baseline="0" dirty="0"/>
                        <a:t>Yes = Spring tide</a:t>
                      </a:r>
                      <a:br>
                        <a:rPr lang="en-AU" baseline="0" dirty="0"/>
                      </a:br>
                      <a:r>
                        <a:rPr lang="en-AU" baseline="0" dirty="0"/>
                        <a:t>No = Neap tide</a:t>
                      </a:r>
                    </a:p>
                    <a:p>
                      <a:pPr marL="342900" indent="-342900">
                        <a:buAutoNum type="arabicPeriod"/>
                      </a:pPr>
                      <a:r>
                        <a:rPr lang="en-AU" baseline="0" dirty="0"/>
                        <a:t>Name the tide and describe the arrangement of the Sun / Moon / Earth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xmlns="" id="{C1DCC914-25F0-4623-8253-F2012ECCB9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3839190"/>
              </p:ext>
            </p:extLst>
          </p:nvPr>
        </p:nvGraphicFramePr>
        <p:xfrm>
          <a:off x="9453016" y="219499"/>
          <a:ext cx="2605964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/>
                        <a:t>Are the Sun, Moon and Earth all in a straight line?</a:t>
                      </a:r>
                      <a:endParaRPr lang="en-AU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xmlns="" id="{DDBE5AEC-6B91-44F9-9946-7CA8575B24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2271341"/>
              </p:ext>
            </p:extLst>
          </p:nvPr>
        </p:nvGraphicFramePr>
        <p:xfrm>
          <a:off x="9453016" y="1398841"/>
          <a:ext cx="2605964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2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Which type of tide is this, and why</a:t>
                      </a:r>
                      <a:r>
                        <a:rPr lang="en-AU" baseline="0" dirty="0"/>
                        <a:t>?</a:t>
                      </a:r>
                      <a:endParaRPr lang="en-AU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E826CCE3-FA40-4669-A989-3C8D133D35AD}"/>
              </a:ext>
            </a:extLst>
          </p:cNvPr>
          <p:cNvSpPr txBox="1"/>
          <p:nvPr/>
        </p:nvSpPr>
        <p:spPr>
          <a:xfrm>
            <a:off x="512405" y="4499154"/>
            <a:ext cx="702452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200" dirty="0">
                <a:solidFill>
                  <a:srgbClr val="00B050"/>
                </a:solidFill>
              </a:rPr>
              <a:t>This is a neap tide because the Moon and the Sun are at a right angle to the Earth, causing a smaller tide.</a:t>
            </a:r>
          </a:p>
        </p:txBody>
      </p:sp>
    </p:spTree>
    <p:extLst>
      <p:ext uri="{BB962C8B-B14F-4D97-AF65-F5344CB8AC3E}">
        <p14:creationId xmlns:p14="http://schemas.microsoft.com/office/powerpoint/2010/main" val="1678969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12405" y="3034407"/>
            <a:ext cx="72114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200" dirty="0"/>
              <a:t>Describe the tide in the diagram.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6447" y="2947669"/>
            <a:ext cx="5152950" cy="202951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8C1CED65-42E6-4DBF-BEF5-33D822BFC2F6}"/>
              </a:ext>
            </a:extLst>
          </p:cNvPr>
          <p:cNvSpPr txBox="1"/>
          <p:nvPr/>
        </p:nvSpPr>
        <p:spPr>
          <a:xfrm>
            <a:off x="0" y="0"/>
            <a:ext cx="6275967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Skill Development / Guided Practice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xmlns="" id="{435205E8-62E2-4ED9-9867-00CD4F765E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2474112"/>
              </p:ext>
            </p:extLst>
          </p:nvPr>
        </p:nvGraphicFramePr>
        <p:xfrm>
          <a:off x="512405" y="916888"/>
          <a:ext cx="4396874" cy="21031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439687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Describing tides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42900" indent="-342900">
                        <a:buAutoNum type="arabicPeriod"/>
                      </a:pPr>
                      <a:r>
                        <a:rPr lang="en-AU" baseline="0" dirty="0"/>
                        <a:t>Are the Sun, Moon and Earth aligned (in a straight line)?</a:t>
                      </a:r>
                      <a:br>
                        <a:rPr lang="en-AU" baseline="0" dirty="0"/>
                      </a:br>
                      <a:r>
                        <a:rPr lang="en-AU" baseline="0" dirty="0"/>
                        <a:t>Yes = Spring tide</a:t>
                      </a:r>
                      <a:br>
                        <a:rPr lang="en-AU" baseline="0" dirty="0"/>
                      </a:br>
                      <a:r>
                        <a:rPr lang="en-AU" baseline="0" dirty="0"/>
                        <a:t>No = Neap tide</a:t>
                      </a:r>
                    </a:p>
                    <a:p>
                      <a:pPr marL="342900" indent="-342900">
                        <a:buAutoNum type="arabicPeriod"/>
                      </a:pPr>
                      <a:r>
                        <a:rPr lang="en-AU" baseline="0" dirty="0"/>
                        <a:t>Name the tide and describe the arrangement of the Sun / Moon / Earth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xmlns="" id="{D481D27A-E992-4130-8072-DB9B6DD198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4066411"/>
              </p:ext>
            </p:extLst>
          </p:nvPr>
        </p:nvGraphicFramePr>
        <p:xfrm>
          <a:off x="9453016" y="219499"/>
          <a:ext cx="2605964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/>
                        <a:t>Are the Sun, Moon and Earth all in a straight line?</a:t>
                      </a:r>
                      <a:endParaRPr lang="en-AU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xmlns="" id="{2535D5A3-84F7-4A89-9F2F-2E461F6821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147942"/>
              </p:ext>
            </p:extLst>
          </p:nvPr>
        </p:nvGraphicFramePr>
        <p:xfrm>
          <a:off x="9453016" y="1398841"/>
          <a:ext cx="2605964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2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Which type of tide is this, and why</a:t>
                      </a:r>
                      <a:r>
                        <a:rPr lang="en-AU" baseline="0" dirty="0"/>
                        <a:t>?</a:t>
                      </a:r>
                      <a:endParaRPr lang="en-AU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4C6CC396-2A7C-4BC6-8CE6-16B4A46F7131}"/>
              </a:ext>
            </a:extLst>
          </p:cNvPr>
          <p:cNvSpPr txBox="1"/>
          <p:nvPr/>
        </p:nvSpPr>
        <p:spPr>
          <a:xfrm>
            <a:off x="512405" y="4499154"/>
            <a:ext cx="702452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200" dirty="0">
                <a:solidFill>
                  <a:srgbClr val="00B050"/>
                </a:solidFill>
              </a:rPr>
              <a:t>This is a spring tide because the Sun, Moon and Earth are aligned, causing a larger tide.</a:t>
            </a:r>
          </a:p>
        </p:txBody>
      </p:sp>
    </p:spTree>
    <p:extLst>
      <p:ext uri="{BB962C8B-B14F-4D97-AF65-F5344CB8AC3E}">
        <p14:creationId xmlns:p14="http://schemas.microsoft.com/office/powerpoint/2010/main" val="904081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0"/>
            <a:ext cx="2014888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Relevance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xmlns="" id="{8DE4CDE6-2979-4292-9E38-3C12910BF4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19999"/>
            <a:ext cx="10868310" cy="2654572"/>
          </a:xfrm>
        </p:spPr>
        <p:txBody>
          <a:bodyPr>
            <a:normAutofit/>
          </a:bodyPr>
          <a:lstStyle/>
          <a:p>
            <a:r>
              <a:rPr lang="en-AU" dirty="0"/>
              <a:t>You can now explain natural process that happen on Earth – days, years, eclipses, seasons, and tides – using your knowledge of astronomy.</a:t>
            </a:r>
          </a:p>
          <a:p>
            <a:r>
              <a:rPr lang="en-AU" dirty="0"/>
              <a:t>Having a knowledge of tides is useful when fishing, swimming, boating or visiting coastal areas.</a:t>
            </a:r>
          </a:p>
          <a:p>
            <a:endParaRPr lang="en-AU" dirty="0"/>
          </a:p>
          <a:p>
            <a:endParaRPr lang="en-AU" dirty="0"/>
          </a:p>
        </p:txBody>
      </p:sp>
      <p:pic>
        <p:nvPicPr>
          <p:cNvPr id="2" name="The Hopewell Rocks - OFFICIAL Time Lapse video of 45.6 foot tide">
            <a:hlinkClick r:id="" action="ppaction://media"/>
            <a:extLst>
              <a:ext uri="{FF2B5EF4-FFF2-40B4-BE49-F238E27FC236}">
                <a16:creationId xmlns:a16="http://schemas.microsoft.com/office/drawing/2014/main" xmlns="" id="{93B6FB4B-BB0C-41EC-95F8-99DE6316EF5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53758" y="2422979"/>
            <a:ext cx="7884485" cy="4435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566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5496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0" y="0"/>
            <a:ext cx="2311405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Skill Closure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CAB9537A-E908-4D77-AA32-D16BBF1F3E1A}"/>
              </a:ext>
            </a:extLst>
          </p:cNvPr>
          <p:cNvSpPr txBox="1"/>
          <p:nvPr/>
        </p:nvSpPr>
        <p:spPr>
          <a:xfrm>
            <a:off x="-1" y="667982"/>
            <a:ext cx="11451771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AU" sz="2800" dirty="0"/>
              <a:t>What is a high tide?</a:t>
            </a:r>
            <a:r>
              <a:rPr lang="en-AU" sz="2800" dirty="0">
                <a:cs typeface="Arial" panose="020B0604020202020204" pitchFamily="34" charset="0"/>
              </a:rPr>
              <a:t/>
            </a:r>
            <a:br>
              <a:rPr lang="en-AU" sz="2800" dirty="0">
                <a:cs typeface="Arial" panose="020B0604020202020204" pitchFamily="34" charset="0"/>
              </a:rPr>
            </a:br>
            <a:r>
              <a:rPr lang="en-AU" sz="2800" dirty="0">
                <a:cs typeface="Arial" panose="020B0604020202020204" pitchFamily="34" charset="0"/>
              </a:rPr>
              <a:t/>
            </a:r>
            <a:br>
              <a:rPr lang="en-AU" sz="2800" dirty="0">
                <a:cs typeface="Arial" panose="020B0604020202020204" pitchFamily="34" charset="0"/>
              </a:rPr>
            </a:br>
            <a:endParaRPr lang="en-AU" sz="2800" dirty="0">
              <a:cs typeface="Arial" panose="020B0604020202020204" pitchFamily="34" charset="0"/>
            </a:endParaRPr>
          </a:p>
          <a:p>
            <a:pPr marL="514350" indent="-514350">
              <a:buFont typeface="+mj-lt"/>
              <a:buAutoNum type="arabicPeriod"/>
            </a:pPr>
            <a:endParaRPr lang="en-AU" sz="2800" dirty="0">
              <a:cs typeface="Arial" panose="020B0604020202020204" pitchFamily="34" charset="0"/>
            </a:endParaRPr>
          </a:p>
          <a:p>
            <a:r>
              <a:rPr lang="en-AU" sz="2800" dirty="0"/>
              <a:t>2. Why does the water bulge towards the moon?</a:t>
            </a:r>
            <a:r>
              <a:rPr lang="en-AU" sz="2800" dirty="0">
                <a:cs typeface="Arial" panose="020B0604020202020204" pitchFamily="34" charset="0"/>
              </a:rPr>
              <a:t/>
            </a:r>
            <a:br>
              <a:rPr lang="en-AU" sz="2800" dirty="0">
                <a:cs typeface="Arial" panose="020B0604020202020204" pitchFamily="34" charset="0"/>
              </a:rPr>
            </a:br>
            <a:endParaRPr lang="en-AU" sz="2800" dirty="0">
              <a:cs typeface="Arial" panose="020B0604020202020204" pitchFamily="34" charset="0"/>
            </a:endParaRPr>
          </a:p>
          <a:p>
            <a:pPr marL="514350" indent="-514350">
              <a:buFont typeface="+mj-lt"/>
              <a:buAutoNum type="arabicPeriod"/>
            </a:pPr>
            <a:endParaRPr lang="en-AU" sz="2800" dirty="0">
              <a:cs typeface="Arial" panose="020B0604020202020204" pitchFamily="34" charset="0"/>
            </a:endParaRPr>
          </a:p>
          <a:p>
            <a:pPr marL="514350" indent="-514350">
              <a:buFont typeface="+mj-lt"/>
              <a:buAutoNum type="arabicPeriod"/>
            </a:pPr>
            <a:endParaRPr lang="en-AU" sz="2800" dirty="0">
              <a:cs typeface="Arial" panose="020B0604020202020204" pitchFamily="34" charset="0"/>
            </a:endParaRPr>
          </a:p>
          <a:p>
            <a:r>
              <a:rPr lang="en-AU" sz="2800" dirty="0"/>
              <a:t>3. How is a spring tide different to a neap tide?</a:t>
            </a:r>
          </a:p>
          <a:p>
            <a:endParaRPr lang="en-AU" sz="2800" dirty="0"/>
          </a:p>
          <a:p>
            <a:pPr marL="514350" indent="-514350">
              <a:buFont typeface="+mj-lt"/>
              <a:buAutoNum type="arabicPeriod"/>
            </a:pPr>
            <a:endParaRPr lang="en-AU" sz="2800" dirty="0">
              <a:cs typeface="Arial" panose="020B0604020202020204" pitchFamily="34" charset="0"/>
            </a:endParaRPr>
          </a:p>
          <a:p>
            <a:pPr marL="514350" indent="-514350">
              <a:buFont typeface="+mj-lt"/>
              <a:buAutoNum type="arabicPeriod"/>
            </a:pPr>
            <a:endParaRPr lang="en-AU" sz="2800" dirty="0"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1691339"/>
            <a:ext cx="2311405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Skill Closure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-2" y="3408328"/>
            <a:ext cx="2311405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Skill Closure</a:t>
            </a:r>
          </a:p>
        </p:txBody>
      </p:sp>
    </p:spTree>
    <p:extLst>
      <p:ext uri="{BB962C8B-B14F-4D97-AF65-F5344CB8AC3E}">
        <p14:creationId xmlns:p14="http://schemas.microsoft.com/office/powerpoint/2010/main" val="440093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9" grpId="0" animBg="1"/>
      <p:bldP spid="1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2429041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Daily Review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xmlns="" id="{7F92BBE8-C137-474F-972A-B52681EB26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8570" y="844407"/>
            <a:ext cx="8616143" cy="557544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AU" b="1" dirty="0"/>
              <a:t>Seasons</a:t>
            </a:r>
          </a:p>
          <a:p>
            <a:r>
              <a:rPr lang="en-AU" dirty="0"/>
              <a:t>The Earth’s axis is tilted at an angle of 23.5°.</a:t>
            </a:r>
          </a:p>
          <a:p>
            <a:r>
              <a:rPr lang="en-AU" dirty="0"/>
              <a:t>This means that as the Earth orbits the </a:t>
            </a:r>
            <a:br>
              <a:rPr lang="en-AU" dirty="0"/>
            </a:br>
            <a:r>
              <a:rPr lang="en-AU" dirty="0"/>
              <a:t>sun, certain parts of the world are tilted </a:t>
            </a:r>
            <a:br>
              <a:rPr lang="en-AU" dirty="0"/>
            </a:br>
            <a:r>
              <a:rPr lang="en-AU" dirty="0"/>
              <a:t>either towards or away from the sun. This is</a:t>
            </a:r>
            <a:br>
              <a:rPr lang="en-AU" dirty="0"/>
            </a:br>
            <a:r>
              <a:rPr lang="en-AU" dirty="0"/>
              <a:t>what causes seasons.</a:t>
            </a:r>
          </a:p>
          <a:p>
            <a:endParaRPr lang="en-AU" dirty="0"/>
          </a:p>
          <a:p>
            <a:r>
              <a:rPr lang="en-AU" dirty="0"/>
              <a:t>Which of the following statements are correct?</a:t>
            </a:r>
          </a:p>
          <a:p>
            <a:pPr marL="514350" indent="-514350">
              <a:buFont typeface="+mj-lt"/>
              <a:buAutoNum type="alphaUcPeriod"/>
            </a:pPr>
            <a:r>
              <a:rPr lang="en-AU" dirty="0"/>
              <a:t>During winter the hemisphere is tilted towards the sun</a:t>
            </a:r>
          </a:p>
          <a:p>
            <a:pPr marL="514350" indent="-514350">
              <a:buFont typeface="+mj-lt"/>
              <a:buAutoNum type="alphaUcPeriod"/>
            </a:pPr>
            <a:r>
              <a:rPr lang="en-AU" dirty="0"/>
              <a:t>When one hemisphere is experiencing summer is the other is experiencing winter.</a:t>
            </a:r>
          </a:p>
          <a:p>
            <a:pPr marL="514350" indent="-514350">
              <a:buFont typeface="+mj-lt"/>
              <a:buAutoNum type="alphaUcPeriod"/>
            </a:pPr>
            <a:r>
              <a:rPr lang="en-AU" dirty="0"/>
              <a:t>During summer there are longer days and shorter nights.</a:t>
            </a:r>
          </a:p>
          <a:p>
            <a:endParaRPr lang="en-AU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4361" y="1169324"/>
            <a:ext cx="3810864" cy="2540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275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0" y="0"/>
            <a:ext cx="3882148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Independent Practise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CAB9537A-E908-4D77-AA32-D16BBF1F3E1A}"/>
              </a:ext>
            </a:extLst>
          </p:cNvPr>
          <p:cNvSpPr txBox="1"/>
          <p:nvPr/>
        </p:nvSpPr>
        <p:spPr>
          <a:xfrm>
            <a:off x="-1" y="667982"/>
            <a:ext cx="1145177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/>
              <a:t> Complete Questions 1-3 on page 149 of the textbook.</a:t>
            </a:r>
          </a:p>
          <a:p>
            <a:endParaRPr lang="en-AU" sz="2800" dirty="0"/>
          </a:p>
          <a:p>
            <a:pPr marL="514350" indent="-514350">
              <a:buFont typeface="+mj-lt"/>
              <a:buAutoNum type="arabicPeriod"/>
            </a:pPr>
            <a:endParaRPr lang="en-AU" sz="2800" dirty="0">
              <a:cs typeface="Arial" panose="020B0604020202020204" pitchFamily="34" charset="0"/>
            </a:endParaRPr>
          </a:p>
          <a:p>
            <a:pPr marL="514350" indent="-514350">
              <a:buFont typeface="+mj-lt"/>
              <a:buAutoNum type="arabicPeriod"/>
            </a:pPr>
            <a:endParaRPr lang="en-AU" sz="2800" dirty="0"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68" y="1607127"/>
            <a:ext cx="4605151" cy="460515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r="50238"/>
          <a:stretch/>
        </p:blipFill>
        <p:spPr>
          <a:xfrm>
            <a:off x="5038061" y="1312698"/>
            <a:ext cx="6067011" cy="444014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50185" b="79305"/>
          <a:stretch/>
        </p:blipFill>
        <p:spPr>
          <a:xfrm>
            <a:off x="5038061" y="5752843"/>
            <a:ext cx="6073467" cy="918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640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2429041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Daily Review</a:t>
            </a:r>
            <a:endParaRPr lang="en-AU" sz="3200" dirty="0"/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/>
          </p:nvPr>
        </p:nvGraphicFramePr>
        <p:xfrm>
          <a:off x="9514800" y="68400"/>
          <a:ext cx="2605964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Why does the Moon appear to change shape?</a:t>
                      </a:r>
                      <a:endParaRPr lang="en-AU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2355562"/>
              </p:ext>
            </p:extLst>
          </p:nvPr>
        </p:nvGraphicFramePr>
        <p:xfrm>
          <a:off x="9514800" y="1130701"/>
          <a:ext cx="2605964" cy="15544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AU" dirty="0"/>
                        <a:t>CFU 2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On your whiteboard:</a:t>
                      </a:r>
                      <a:br>
                        <a:rPr lang="en-AU" dirty="0" smtClean="0"/>
                      </a:br>
                      <a:r>
                        <a:rPr lang="en-AU" dirty="0" smtClean="0"/>
                        <a:t>List some of the names given to the different</a:t>
                      </a:r>
                      <a:r>
                        <a:rPr lang="en-AU" baseline="0" dirty="0" smtClean="0"/>
                        <a:t> shapes of the moon.</a:t>
                      </a:r>
                      <a:endParaRPr lang="en-AU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6" name="Content Placeholder 2">
            <a:extLst>
              <a:ext uri="{FF2B5EF4-FFF2-40B4-BE49-F238E27FC236}">
                <a16:creationId xmlns:a16="http://schemas.microsoft.com/office/drawing/2014/main" xmlns="" id="{7F92BBE8-C137-474F-972A-B52681EB26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8570" y="844406"/>
            <a:ext cx="8438805" cy="391462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b="1" dirty="0" smtClean="0"/>
              <a:t>Phases of the moon</a:t>
            </a:r>
          </a:p>
          <a:p>
            <a:r>
              <a:rPr lang="en-AU" dirty="0" smtClean="0"/>
              <a:t>Sometimes only part of the moon is visible.</a:t>
            </a:r>
          </a:p>
          <a:p>
            <a:r>
              <a:rPr lang="en-AU" dirty="0"/>
              <a:t>The Moon gradually becomes more or less visible as it orbits the Earth</a:t>
            </a:r>
            <a:r>
              <a:rPr lang="en-AU" dirty="0" smtClean="0"/>
              <a:t>.</a:t>
            </a:r>
          </a:p>
          <a:p>
            <a:r>
              <a:rPr lang="en-AU" dirty="0" smtClean="0"/>
              <a:t>The moon does not change shape, what changes is the amount of the Moon lit by the Sun, that is visible from Earth.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7612" y="4234288"/>
            <a:ext cx="2568963" cy="2443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829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0" y="0"/>
            <a:ext cx="2429041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Daily Review</a:t>
            </a:r>
            <a:endParaRPr lang="en-AU" sz="3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CAB9537A-E908-4D77-AA32-D16BBF1F3E1A}"/>
              </a:ext>
            </a:extLst>
          </p:cNvPr>
          <p:cNvSpPr txBox="1"/>
          <p:nvPr/>
        </p:nvSpPr>
        <p:spPr>
          <a:xfrm>
            <a:off x="-1" y="667982"/>
            <a:ext cx="1145177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 smtClean="0"/>
              <a:t> Match the image to the correct phase</a:t>
            </a:r>
          </a:p>
          <a:p>
            <a:endParaRPr lang="en-AU" sz="2800" dirty="0" smtClean="0"/>
          </a:p>
          <a:p>
            <a:r>
              <a:rPr lang="en-AU" sz="2800" dirty="0" smtClean="0"/>
              <a:t>	1. First quarter</a:t>
            </a:r>
          </a:p>
          <a:p>
            <a:r>
              <a:rPr lang="en-AU" sz="2800" dirty="0" smtClean="0"/>
              <a:t>	2. New Moon</a:t>
            </a:r>
          </a:p>
          <a:p>
            <a:r>
              <a:rPr lang="en-AU" sz="2800" dirty="0" smtClean="0"/>
              <a:t>	3. Full Moon</a:t>
            </a:r>
          </a:p>
          <a:p>
            <a:r>
              <a:rPr lang="en-AU" sz="2800" dirty="0" smtClean="0"/>
              <a:t>	4. Waxing crescent</a:t>
            </a:r>
          </a:p>
          <a:p>
            <a:endParaRPr lang="en-AU" sz="2800" dirty="0" smtClean="0"/>
          </a:p>
          <a:p>
            <a:pPr marL="514350" indent="-514350">
              <a:buFont typeface="+mj-lt"/>
              <a:buAutoNum type="arabicPeriod"/>
            </a:pPr>
            <a:endParaRPr lang="en-AU" sz="2800" dirty="0" smtClean="0">
              <a:cs typeface="Arial" panose="020B0604020202020204" pitchFamily="34" charset="0"/>
            </a:endParaRPr>
          </a:p>
          <a:p>
            <a:pPr marL="514350" indent="-514350">
              <a:buFont typeface="+mj-lt"/>
              <a:buAutoNum type="arabicPeriod"/>
            </a:pPr>
            <a:endParaRPr lang="en-AU" sz="2800" dirty="0" smtClean="0"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50731"/>
          <a:stretch/>
        </p:blipFill>
        <p:spPr>
          <a:xfrm>
            <a:off x="4643681" y="3857944"/>
            <a:ext cx="3667501" cy="156071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r="49269"/>
          <a:stretch/>
        </p:blipFill>
        <p:spPr>
          <a:xfrm>
            <a:off x="4841201" y="2141831"/>
            <a:ext cx="3776360" cy="156071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392816" y="1616225"/>
            <a:ext cx="4710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b="1" dirty="0"/>
              <a:t>A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390641" y="3509938"/>
            <a:ext cx="4710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b="1" dirty="0" smtClean="0"/>
              <a:t>D</a:t>
            </a:r>
            <a:endParaRPr lang="en-AU" sz="24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5414983" y="3509938"/>
            <a:ext cx="4710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b="1" dirty="0" smtClean="0"/>
              <a:t>C</a:t>
            </a:r>
            <a:endParaRPr lang="en-AU" sz="24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7374016" y="1616225"/>
            <a:ext cx="4710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b="1" dirty="0" smtClean="0"/>
              <a:t>B</a:t>
            </a:r>
            <a:endParaRPr lang="en-AU" sz="2400" b="1" dirty="0"/>
          </a:p>
        </p:txBody>
      </p:sp>
    </p:spTree>
    <p:extLst>
      <p:ext uri="{BB962C8B-B14F-4D97-AF65-F5344CB8AC3E}">
        <p14:creationId xmlns:p14="http://schemas.microsoft.com/office/powerpoint/2010/main" val="1660194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35840" y="2057400"/>
            <a:ext cx="8274424" cy="2514600"/>
          </a:xfrm>
          <a:solidFill>
            <a:schemeClr val="bg1"/>
          </a:solidFill>
          <a:ln w="38100">
            <a:solidFill>
              <a:srgbClr val="00B050"/>
            </a:solidFill>
          </a:ln>
        </p:spPr>
        <p:txBody>
          <a:bodyPr anchor="ctr">
            <a:normAutofit/>
          </a:bodyPr>
          <a:lstStyle/>
          <a:p>
            <a:r>
              <a:rPr lang="en-AU" dirty="0"/>
              <a:t>Tides</a:t>
            </a:r>
            <a:br>
              <a:rPr lang="en-AU" dirty="0"/>
            </a:br>
            <a:r>
              <a:rPr lang="en-AU" sz="2800" dirty="0"/>
              <a:t>Year 7 Science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732963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-12609"/>
            <a:ext cx="3590904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Learning Objectives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2396108"/>
            <a:ext cx="4498548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Activate Prior Knowledge</a:t>
            </a:r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2753370"/>
              </p:ext>
            </p:extLst>
          </p:nvPr>
        </p:nvGraphicFramePr>
        <p:xfrm>
          <a:off x="9514481" y="69246"/>
          <a:ext cx="2605964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What are we going to learn today?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5" name="Content Placeholder 2">
            <a:extLst>
              <a:ext uri="{FF2B5EF4-FFF2-40B4-BE49-F238E27FC236}">
                <a16:creationId xmlns:a16="http://schemas.microsoft.com/office/drawing/2014/main" xmlns="" id="{D56355AD-F9E3-406A-AA51-BD89162772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20000"/>
            <a:ext cx="10515600" cy="1620000"/>
          </a:xfrm>
        </p:spPr>
        <p:txBody>
          <a:bodyPr/>
          <a:lstStyle/>
          <a:p>
            <a:r>
              <a:rPr lang="en-AU" dirty="0"/>
              <a:t>Describe how tides occur.</a:t>
            </a:r>
          </a:p>
          <a:p>
            <a:r>
              <a:rPr lang="en-AU" dirty="0"/>
              <a:t>Identify the difference between spring and neap tides.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EC9CF77F-9496-4178-8C53-0D1F282880E9}"/>
              </a:ext>
            </a:extLst>
          </p:cNvPr>
          <p:cNvSpPr txBox="1"/>
          <p:nvPr/>
        </p:nvSpPr>
        <p:spPr>
          <a:xfrm>
            <a:off x="176145" y="3128878"/>
            <a:ext cx="1136468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/>
              <a:t>Think, Pair, Share: What would happen if you were to drop a tennis ball off a bridge on Earth? Explain.</a:t>
            </a:r>
          </a:p>
          <a:p>
            <a:endParaRPr lang="en-AU" sz="2800" dirty="0"/>
          </a:p>
          <a:p>
            <a:r>
              <a:rPr lang="en-AU" sz="2800" dirty="0"/>
              <a:t>If you dropped a tennis ball from the same height on the Moon, would the same thing happen? What would be different?</a:t>
            </a:r>
          </a:p>
        </p:txBody>
      </p:sp>
    </p:spTree>
    <p:extLst>
      <p:ext uri="{BB962C8B-B14F-4D97-AF65-F5344CB8AC3E}">
        <p14:creationId xmlns:p14="http://schemas.microsoft.com/office/powerpoint/2010/main" val="1981046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4023093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Concept Development</a:t>
            </a:r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/>
          </p:nvPr>
        </p:nvGraphicFramePr>
        <p:xfrm>
          <a:off x="9514800" y="68400"/>
          <a:ext cx="2605964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What happens during a high tide</a:t>
                      </a:r>
                      <a:r>
                        <a:rPr lang="en-AU" baseline="0" dirty="0"/>
                        <a:t>?</a:t>
                      </a:r>
                      <a:endParaRPr lang="en-AU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6" name="Content Placeholder 2">
            <a:extLst>
              <a:ext uri="{FF2B5EF4-FFF2-40B4-BE49-F238E27FC236}">
                <a16:creationId xmlns:a16="http://schemas.microsoft.com/office/drawing/2014/main" xmlns="" id="{7F92BBE8-C137-474F-972A-B52681EB26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8570" y="844407"/>
            <a:ext cx="8598865" cy="44806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b="1" dirty="0" smtClean="0"/>
              <a:t>Tides</a:t>
            </a:r>
            <a:endParaRPr lang="en-AU" b="1" dirty="0"/>
          </a:p>
          <a:p>
            <a:r>
              <a:rPr lang="en-AU" dirty="0" smtClean="0"/>
              <a:t>Tides are the rise and fall of the ocean. Usually occurring twice a day.</a:t>
            </a:r>
            <a:endParaRPr lang="en-AU" dirty="0"/>
          </a:p>
          <a:p>
            <a:endParaRPr lang="en-AU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54728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4023093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Concept Development</a:t>
            </a:r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3888512"/>
              </p:ext>
            </p:extLst>
          </p:nvPr>
        </p:nvGraphicFramePr>
        <p:xfrm>
          <a:off x="9514800" y="68400"/>
          <a:ext cx="2605964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What happens during a high tide</a:t>
                      </a:r>
                      <a:r>
                        <a:rPr lang="en-AU" baseline="0" dirty="0"/>
                        <a:t>?</a:t>
                      </a:r>
                      <a:endParaRPr lang="en-AU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6" name="Content Placeholder 2">
            <a:extLst>
              <a:ext uri="{FF2B5EF4-FFF2-40B4-BE49-F238E27FC236}">
                <a16:creationId xmlns:a16="http://schemas.microsoft.com/office/drawing/2014/main" xmlns="" id="{7F92BBE8-C137-474F-972A-B52681EB26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8570" y="844407"/>
            <a:ext cx="8598865" cy="44806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b="1" dirty="0"/>
              <a:t>How tides form</a:t>
            </a:r>
          </a:p>
          <a:p>
            <a:r>
              <a:rPr lang="en-AU" dirty="0"/>
              <a:t>The gravitational pull of the Moon causes the oceans to bulge in the Moon’s direction.</a:t>
            </a:r>
          </a:p>
          <a:p>
            <a:r>
              <a:rPr lang="en-AU" dirty="0"/>
              <a:t>This causes the oceans to cover slightly more land, which is a high tide.</a:t>
            </a:r>
          </a:p>
          <a:p>
            <a:endParaRPr lang="en-AU" dirty="0"/>
          </a:p>
          <a:p>
            <a:endParaRPr lang="en-AU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3041778"/>
              </p:ext>
            </p:extLst>
          </p:nvPr>
        </p:nvGraphicFramePr>
        <p:xfrm>
          <a:off x="9514800" y="1163674"/>
          <a:ext cx="2605964" cy="12801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2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What effect does the Moon have on the Earth’s oceans</a:t>
                      </a:r>
                      <a:r>
                        <a:rPr lang="en-AU" baseline="0" dirty="0"/>
                        <a:t>?</a:t>
                      </a:r>
                      <a:endParaRPr lang="en-AU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4935" y="2763101"/>
            <a:ext cx="5459865" cy="4094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397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4023093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Concept Development</a:t>
            </a:r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1202025"/>
              </p:ext>
            </p:extLst>
          </p:nvPr>
        </p:nvGraphicFramePr>
        <p:xfrm>
          <a:off x="9514800" y="68400"/>
          <a:ext cx="2605964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Why are there two high tides?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1625066"/>
              </p:ext>
            </p:extLst>
          </p:nvPr>
        </p:nvGraphicFramePr>
        <p:xfrm>
          <a:off x="9514800" y="1130701"/>
          <a:ext cx="2605964" cy="12801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AU" dirty="0"/>
                        <a:t>CFU 2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True or False: both high tides are caused by the Moon attracting water.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6" name="Content Placeholder 2">
            <a:extLst>
              <a:ext uri="{FF2B5EF4-FFF2-40B4-BE49-F238E27FC236}">
                <a16:creationId xmlns:a16="http://schemas.microsoft.com/office/drawing/2014/main" xmlns="" id="{7F92BBE8-C137-474F-972A-B52681EB26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8570" y="844406"/>
            <a:ext cx="8438805" cy="391462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b="1" dirty="0"/>
              <a:t>How tides form</a:t>
            </a:r>
          </a:p>
          <a:p>
            <a:r>
              <a:rPr lang="en-AU" dirty="0"/>
              <a:t>The Earth itself is also being pulled towards the Moon.</a:t>
            </a:r>
          </a:p>
          <a:p>
            <a:r>
              <a:rPr lang="en-AU" dirty="0"/>
              <a:t>This pulls the Earth away from the water on the opposite side, causing a second water bulge (high tide).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2897" y="2801720"/>
            <a:ext cx="6399436" cy="3984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975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25795</TotalTime>
  <Words>1002</Words>
  <Application>Microsoft Office PowerPoint</Application>
  <PresentationFormat>Widescreen</PresentationFormat>
  <Paragraphs>172</Paragraphs>
  <Slides>20</Slides>
  <Notes>14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Tides Year 7 Science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teacher</dc:creator>
  <cp:lastModifiedBy>teacher</cp:lastModifiedBy>
  <cp:revision>151</cp:revision>
  <dcterms:created xsi:type="dcterms:W3CDTF">2018-02-20T13:07:19Z</dcterms:created>
  <dcterms:modified xsi:type="dcterms:W3CDTF">2019-11-06T00:37:18Z</dcterms:modified>
</cp:coreProperties>
</file>